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Nunito SemiBold"/>
      <p:regular r:id="rId16"/>
      <p:bold r:id="rId17"/>
      <p:italic r:id="rId18"/>
      <p:boldItalic r:id="rId19"/>
    </p:embeddedFont>
    <p:embeddedFont>
      <p:font typeface="Nunito"/>
      <p:regular r:id="rId20"/>
      <p:bold r:id="rId21"/>
      <p:italic r:id="rId22"/>
      <p:boldItalic r:id="rId23"/>
    </p:embeddedFont>
    <p:embeddedFont>
      <p:font typeface="Nunito Medium"/>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22" Type="http://schemas.openxmlformats.org/officeDocument/2006/relationships/font" Target="fonts/Nunito-italic.fntdata"/><Relationship Id="rId21" Type="http://schemas.openxmlformats.org/officeDocument/2006/relationships/font" Target="fonts/Nunito-bold.fntdata"/><Relationship Id="rId24" Type="http://schemas.openxmlformats.org/officeDocument/2006/relationships/font" Target="fonts/NunitoMedium-regular.fntdata"/><Relationship Id="rId23" Type="http://schemas.openxmlformats.org/officeDocument/2006/relationships/font" Target="fonts/Nunito-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NunitoMedium-italic.fntdata"/><Relationship Id="rId25" Type="http://schemas.openxmlformats.org/officeDocument/2006/relationships/font" Target="fonts/NunitoMedium-bold.fntdata"/><Relationship Id="rId27" Type="http://schemas.openxmlformats.org/officeDocument/2006/relationships/font" Target="fonts/NunitoMedium-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NunitoSemiBold-bold.fntdata"/><Relationship Id="rId16" Type="http://schemas.openxmlformats.org/officeDocument/2006/relationships/font" Target="fonts/NunitoSemiBold-regular.fntdata"/><Relationship Id="rId19" Type="http://schemas.openxmlformats.org/officeDocument/2006/relationships/font" Target="fonts/NunitoSemiBold-boldItalic.fntdata"/><Relationship Id="rId18" Type="http://schemas.openxmlformats.org/officeDocument/2006/relationships/font" Target="fonts/NunitoSemiBold-italic.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arkovml.com/blog/model-deployment"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ed9726f843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g2ed9726f843_1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u="sng">
                <a:solidFill>
                  <a:schemeClr val="hlink"/>
                </a:solidFill>
                <a:hlinkClick r:id="rId2"/>
              </a:rPr>
              <a:t>Model Deployment: Considerations, Benefits &amp; Best Practices (markovml.com)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ed9726f843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g2ed9726f843_1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ed9726f843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g2ed9726f843_1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ed9726f843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g2ed9726f843_1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ed9726f843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2ed9726f843_1_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ed9726f843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2ed9726f843_1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ed9726f843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2ed9726f843_1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ed9726f843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g2ed9726f843_1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hyperlink" Target="https://venturebeat.com/ai/why-do-87-of-data-science-projects-never-make-it-into-production/" TargetMode="Externa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11.png"/><Relationship Id="rId6"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ph type="ctrTitle"/>
          </p:nvPr>
        </p:nvSpPr>
        <p:spPr>
          <a:xfrm>
            <a:off x="246458" y="2551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sz="4300">
                <a:solidFill>
                  <a:schemeClr val="dk2"/>
                </a:solidFill>
                <a:latin typeface="Nunito SemiBold"/>
                <a:ea typeface="Nunito SemiBold"/>
                <a:cs typeface="Nunito SemiBold"/>
                <a:sym typeface="Nunito SemiBold"/>
              </a:rPr>
              <a:t>Machine Learning Model Deployment</a:t>
            </a:r>
            <a:endParaRPr sz="4300">
              <a:latin typeface="Nunito SemiBold"/>
              <a:ea typeface="Nunito SemiBold"/>
              <a:cs typeface="Nunito SemiBold"/>
              <a:sym typeface="Nunito SemiBold"/>
            </a:endParaRPr>
          </a:p>
        </p:txBody>
      </p:sp>
      <p:sp>
        <p:nvSpPr>
          <p:cNvPr id="100" name="Google Shape;100;p2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latin typeface="Nunito SemiBold"/>
                <a:ea typeface="Nunito SemiBold"/>
                <a:cs typeface="Nunito SemiBold"/>
                <a:sym typeface="Nunito SemiBold"/>
              </a:rPr>
              <a:t>Introduction to ML Pipeline</a:t>
            </a:r>
            <a:endParaRPr>
              <a:latin typeface="Nunito SemiBold"/>
              <a:ea typeface="Nunito SemiBold"/>
              <a:cs typeface="Nunito SemiBold"/>
              <a:sym typeface="Nunito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What is Machine Learning Pipeline?</a:t>
            </a:r>
            <a:endParaRPr b="1">
              <a:latin typeface="Nunito"/>
              <a:ea typeface="Nunito"/>
              <a:cs typeface="Nunito"/>
              <a:sym typeface="Nunito"/>
            </a:endParaRPr>
          </a:p>
        </p:txBody>
      </p:sp>
      <p:pic>
        <p:nvPicPr>
          <p:cNvPr id="106" name="Google Shape;106;p26"/>
          <p:cNvPicPr preferRelativeResize="0"/>
          <p:nvPr/>
        </p:nvPicPr>
        <p:blipFill rotWithShape="1">
          <a:blip r:embed="rId3">
            <a:alphaModFix/>
          </a:blip>
          <a:srcRect b="0" l="0" r="0" t="0"/>
          <a:stretch/>
        </p:blipFill>
        <p:spPr>
          <a:xfrm>
            <a:off x="3418650" y="1762448"/>
            <a:ext cx="5428575" cy="2362225"/>
          </a:xfrm>
          <a:prstGeom prst="rect">
            <a:avLst/>
          </a:prstGeom>
          <a:noFill/>
          <a:ln>
            <a:noFill/>
          </a:ln>
        </p:spPr>
      </p:pic>
      <p:pic>
        <p:nvPicPr>
          <p:cNvPr id="107" name="Google Shape;107;p26"/>
          <p:cNvPicPr preferRelativeResize="0"/>
          <p:nvPr/>
        </p:nvPicPr>
        <p:blipFill>
          <a:blip r:embed="rId4">
            <a:alphaModFix/>
          </a:blip>
          <a:stretch>
            <a:fillRect/>
          </a:stretch>
        </p:blipFill>
        <p:spPr>
          <a:xfrm>
            <a:off x="54525" y="1564951"/>
            <a:ext cx="3364224" cy="319812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7"/>
          <p:cNvSpPr txBox="1"/>
          <p:nvPr>
            <p:ph idx="1" type="subTitle"/>
          </p:nvPr>
        </p:nvSpPr>
        <p:spPr>
          <a:xfrm>
            <a:off x="0" y="0"/>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Type of ML Deployment</a:t>
            </a:r>
            <a:endParaRPr b="1">
              <a:latin typeface="Nunito"/>
              <a:ea typeface="Nunito"/>
              <a:cs typeface="Nunito"/>
              <a:sym typeface="Nunito"/>
            </a:endParaRPr>
          </a:p>
        </p:txBody>
      </p:sp>
      <p:pic>
        <p:nvPicPr>
          <p:cNvPr id="113" name="Google Shape;113;p27"/>
          <p:cNvPicPr preferRelativeResize="0"/>
          <p:nvPr/>
        </p:nvPicPr>
        <p:blipFill rotWithShape="1">
          <a:blip r:embed="rId3">
            <a:alphaModFix/>
          </a:blip>
          <a:srcRect b="0" l="0" r="0" t="0"/>
          <a:stretch/>
        </p:blipFill>
        <p:spPr>
          <a:xfrm>
            <a:off x="4851750" y="937325"/>
            <a:ext cx="3823040" cy="4046102"/>
          </a:xfrm>
          <a:prstGeom prst="rect">
            <a:avLst/>
          </a:prstGeom>
          <a:noFill/>
          <a:ln>
            <a:noFill/>
          </a:ln>
        </p:spPr>
      </p:pic>
      <p:sp>
        <p:nvSpPr>
          <p:cNvPr id="114" name="Google Shape;114;p27"/>
          <p:cNvSpPr txBox="1"/>
          <p:nvPr/>
        </p:nvSpPr>
        <p:spPr>
          <a:xfrm>
            <a:off x="194400" y="1145875"/>
            <a:ext cx="4552800" cy="35094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chemeClr val="dk1"/>
              </a:buClr>
              <a:buSzPts val="1200"/>
              <a:buFont typeface="Arial"/>
              <a:buChar char="➔"/>
            </a:pPr>
            <a:r>
              <a:rPr b="1" i="0" lang="en-GB" sz="1200" u="none" cap="none" strike="noStrike">
                <a:solidFill>
                  <a:schemeClr val="accent5"/>
                </a:solidFill>
                <a:latin typeface="Nunito"/>
                <a:ea typeface="Nunito"/>
                <a:cs typeface="Nunito"/>
                <a:sym typeface="Nunito"/>
              </a:rPr>
              <a:t>Batch: </a:t>
            </a:r>
            <a:r>
              <a:rPr i="0" lang="en-GB" sz="1200" u="none" cap="none" strike="noStrike">
                <a:solidFill>
                  <a:schemeClr val="dk1"/>
                </a:solidFill>
                <a:latin typeface="Nunito Medium"/>
                <a:ea typeface="Nunito Medium"/>
                <a:cs typeface="Nunito Medium"/>
                <a:sym typeface="Nunito Medium"/>
              </a:rPr>
              <a:t>In batch deployment, ML models process large volumes of data at scheduled intervals, ideal for tasks like end-of-day reporting or monthly analytics.</a:t>
            </a:r>
            <a:endParaRPr i="0" sz="1200" u="none" cap="none" strike="noStrike">
              <a:solidFill>
                <a:schemeClr val="dk1"/>
              </a:solidFill>
              <a:latin typeface="Nunito Medium"/>
              <a:ea typeface="Nunito Medium"/>
              <a:cs typeface="Nunito Medium"/>
              <a:sym typeface="Nunito Medium"/>
            </a:endParaRPr>
          </a:p>
          <a:p>
            <a:pPr indent="0" lvl="0" marL="457200" marR="0" rtl="0" algn="l">
              <a:lnSpc>
                <a:spcPct val="100000"/>
              </a:lnSpc>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marR="0" rtl="0" algn="l">
              <a:lnSpc>
                <a:spcPct val="100000"/>
              </a:lnSpc>
              <a:spcBef>
                <a:spcPts val="0"/>
              </a:spcBef>
              <a:spcAft>
                <a:spcPts val="0"/>
              </a:spcAft>
              <a:buClr>
                <a:schemeClr val="dk1"/>
              </a:buClr>
              <a:buSzPts val="1200"/>
              <a:buFont typeface="Arial"/>
              <a:buChar char="➔"/>
            </a:pPr>
            <a:r>
              <a:rPr b="1" i="0" lang="en-GB" sz="1200" u="none" cap="none" strike="noStrike">
                <a:solidFill>
                  <a:schemeClr val="accent5"/>
                </a:solidFill>
                <a:latin typeface="Nunito"/>
                <a:ea typeface="Nunito"/>
                <a:cs typeface="Nunito"/>
                <a:sym typeface="Nunito"/>
              </a:rPr>
              <a:t>Stream:</a:t>
            </a:r>
            <a:r>
              <a:rPr i="0" lang="en-GB" sz="1200" u="none" cap="none" strike="noStrike">
                <a:solidFill>
                  <a:schemeClr val="accent5"/>
                </a:solidFill>
                <a:latin typeface="Nunito Medium"/>
                <a:ea typeface="Nunito Medium"/>
                <a:cs typeface="Nunito Medium"/>
                <a:sym typeface="Nunito Medium"/>
              </a:rPr>
              <a:t> </a:t>
            </a:r>
            <a:r>
              <a:rPr i="0" lang="en-GB" sz="1200" u="none" cap="none" strike="noStrike">
                <a:solidFill>
                  <a:schemeClr val="dk1"/>
                </a:solidFill>
                <a:latin typeface="Nunito Medium"/>
                <a:ea typeface="Nunito Medium"/>
                <a:cs typeface="Nunito Medium"/>
                <a:sym typeface="Nunito Medium"/>
              </a:rPr>
              <a:t>Stream deployment enables ML models to process and analyze data in real-time as it flows in, suitable for applications like fraud detection or live social media analysis.</a:t>
            </a:r>
            <a:endParaRPr i="0" sz="1200" u="none" cap="none" strike="noStrike">
              <a:solidFill>
                <a:schemeClr val="dk1"/>
              </a:solidFill>
              <a:latin typeface="Nunito Medium"/>
              <a:ea typeface="Nunito Medium"/>
              <a:cs typeface="Nunito Medium"/>
              <a:sym typeface="Nunito Medium"/>
            </a:endParaRPr>
          </a:p>
          <a:p>
            <a:pPr indent="0" lvl="0" marL="457200" marR="0" rtl="0" algn="l">
              <a:lnSpc>
                <a:spcPct val="100000"/>
              </a:lnSpc>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marR="0" rtl="0" algn="l">
              <a:lnSpc>
                <a:spcPct val="100000"/>
              </a:lnSpc>
              <a:spcBef>
                <a:spcPts val="0"/>
              </a:spcBef>
              <a:spcAft>
                <a:spcPts val="0"/>
              </a:spcAft>
              <a:buClr>
                <a:schemeClr val="dk1"/>
              </a:buClr>
              <a:buSzPts val="1200"/>
              <a:buFont typeface="Arial"/>
              <a:buChar char="➔"/>
            </a:pPr>
            <a:r>
              <a:rPr b="1" i="0" lang="en-GB" sz="1200" u="none" cap="none" strike="noStrike">
                <a:solidFill>
                  <a:schemeClr val="accent5"/>
                </a:solidFill>
                <a:latin typeface="Nunito"/>
                <a:ea typeface="Nunito"/>
                <a:cs typeface="Nunito"/>
                <a:sym typeface="Nunito"/>
              </a:rPr>
              <a:t>Realtime: </a:t>
            </a:r>
            <a:r>
              <a:rPr i="0" lang="en-GB" sz="1200" u="none" cap="none" strike="noStrike">
                <a:solidFill>
                  <a:schemeClr val="dk1"/>
                </a:solidFill>
                <a:latin typeface="Nunito Medium"/>
                <a:ea typeface="Nunito Medium"/>
                <a:cs typeface="Nunito Medium"/>
                <a:sym typeface="Nunito Medium"/>
              </a:rPr>
              <a:t>Realtime deployment allows ML models to provide instant predictions or decisions in response to incoming data, essential for use cases like recommendation systems or autonomous driving.</a:t>
            </a:r>
            <a:endParaRPr i="0" sz="1200" u="none" cap="none" strike="noStrike">
              <a:solidFill>
                <a:schemeClr val="dk1"/>
              </a:solidFill>
              <a:latin typeface="Nunito Medium"/>
              <a:ea typeface="Nunito Medium"/>
              <a:cs typeface="Nunito Medium"/>
              <a:sym typeface="Nunito Medium"/>
            </a:endParaRPr>
          </a:p>
          <a:p>
            <a:pPr indent="0" lvl="0" marL="457200" marR="0" rtl="0" algn="l">
              <a:lnSpc>
                <a:spcPct val="100000"/>
              </a:lnSpc>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marR="0" rtl="0" algn="l">
              <a:lnSpc>
                <a:spcPct val="100000"/>
              </a:lnSpc>
              <a:spcBef>
                <a:spcPts val="0"/>
              </a:spcBef>
              <a:spcAft>
                <a:spcPts val="0"/>
              </a:spcAft>
              <a:buClr>
                <a:schemeClr val="dk1"/>
              </a:buClr>
              <a:buSzPts val="1200"/>
              <a:buFont typeface="Arial"/>
              <a:buChar char="➔"/>
            </a:pPr>
            <a:r>
              <a:rPr b="1" i="0" lang="en-GB" sz="1200" u="none" cap="none" strike="noStrike">
                <a:solidFill>
                  <a:schemeClr val="accent5"/>
                </a:solidFill>
                <a:latin typeface="Nunito"/>
                <a:ea typeface="Nunito"/>
                <a:cs typeface="Nunito"/>
                <a:sym typeface="Nunito"/>
              </a:rPr>
              <a:t>Edge:</a:t>
            </a:r>
            <a:r>
              <a:rPr i="0" lang="en-GB" sz="1200" u="none" cap="none" strike="noStrike">
                <a:solidFill>
                  <a:schemeClr val="accent5"/>
                </a:solidFill>
                <a:latin typeface="Nunito Medium"/>
                <a:ea typeface="Nunito Medium"/>
                <a:cs typeface="Nunito Medium"/>
                <a:sym typeface="Nunito Medium"/>
              </a:rPr>
              <a:t> </a:t>
            </a:r>
            <a:r>
              <a:rPr i="0" lang="en-GB" sz="1200" u="none" cap="none" strike="noStrike">
                <a:solidFill>
                  <a:schemeClr val="dk1"/>
                </a:solidFill>
                <a:latin typeface="Nunito Medium"/>
                <a:ea typeface="Nunito Medium"/>
                <a:cs typeface="Nunito Medium"/>
                <a:sym typeface="Nunito Medium"/>
              </a:rPr>
              <a:t>Edge deployment involves running ML models on local devices close to the data source, reducing latency and bandwidth usage, which is crucial for IoT applications and smart devices.</a:t>
            </a:r>
            <a:endParaRPr i="0" sz="1200" u="none" cap="none" strike="noStrike">
              <a:solidFill>
                <a:schemeClr val="dk1"/>
              </a:solidFill>
              <a:latin typeface="Nunito Medium"/>
              <a:ea typeface="Nunito Medium"/>
              <a:cs typeface="Nunito Medium"/>
              <a:sym typeface="Nunito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8"/>
          <p:cNvSpPr txBox="1"/>
          <p:nvPr>
            <p:ph idx="1" type="subTitle"/>
          </p:nvPr>
        </p:nvSpPr>
        <p:spPr>
          <a:xfrm>
            <a:off x="54525" y="50925"/>
            <a:ext cx="8520600" cy="607800"/>
          </a:xfrm>
          <a:prstGeom prst="rect">
            <a:avLst/>
          </a:prstGeom>
          <a:noFill/>
          <a:ln>
            <a:noFill/>
          </a:ln>
        </p:spPr>
        <p:txBody>
          <a:bodyPr anchorCtr="0" anchor="t" bIns="91425" lIns="91425" spcFirstLastPara="1" rIns="91425" wrap="square" tIns="91425">
            <a:normAutofit lnSpcReduction="10000"/>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Infrastructure and Integration</a:t>
            </a:r>
            <a:endParaRPr b="1">
              <a:latin typeface="Nunito"/>
              <a:ea typeface="Nunito"/>
              <a:cs typeface="Nunito"/>
              <a:sym typeface="Nunito"/>
            </a:endParaRPr>
          </a:p>
        </p:txBody>
      </p:sp>
      <p:sp>
        <p:nvSpPr>
          <p:cNvPr id="120" name="Google Shape;120;p28"/>
          <p:cNvSpPr txBox="1"/>
          <p:nvPr/>
        </p:nvSpPr>
        <p:spPr>
          <a:xfrm>
            <a:off x="0" y="609600"/>
            <a:ext cx="8710500" cy="548700"/>
          </a:xfrm>
          <a:prstGeom prst="rect">
            <a:avLst/>
          </a:prstGeom>
          <a:noFill/>
          <a:ln>
            <a:noFill/>
          </a:ln>
        </p:spPr>
        <p:txBody>
          <a:bodyPr anchorCtr="0" anchor="t" bIns="91425" lIns="91425" spcFirstLastPara="1" rIns="91425" wrap="square" tIns="91425">
            <a:spAutoFit/>
          </a:bodyPr>
          <a:lstStyle/>
          <a:p>
            <a:pPr indent="-298450" lvl="0" marL="457200" marR="0" rtl="0" algn="l">
              <a:lnSpc>
                <a:spcPct val="115000"/>
              </a:lnSpc>
              <a:spcBef>
                <a:spcPts val="1200"/>
              </a:spcBef>
              <a:spcAft>
                <a:spcPts val="0"/>
              </a:spcAft>
              <a:buClr>
                <a:schemeClr val="dk1"/>
              </a:buClr>
              <a:buSzPts val="1100"/>
              <a:buFont typeface="Arial"/>
              <a:buChar char="●"/>
            </a:pPr>
            <a:r>
              <a:rPr b="1" i="0" lang="en-GB" sz="1100" u="none" cap="none" strike="noStrike">
                <a:solidFill>
                  <a:schemeClr val="accent5"/>
                </a:solidFill>
                <a:latin typeface="Nunito"/>
                <a:ea typeface="Nunito"/>
                <a:cs typeface="Nunito"/>
                <a:sym typeface="Nunito"/>
              </a:rPr>
              <a:t>Hardware and Software: </a:t>
            </a:r>
            <a:r>
              <a:rPr i="0" lang="en-GB" sz="1100" u="none" cap="none" strike="noStrike">
                <a:solidFill>
                  <a:schemeClr val="dk1"/>
                </a:solidFill>
                <a:latin typeface="Nunito Medium"/>
                <a:ea typeface="Nunito Medium"/>
                <a:cs typeface="Nunito Medium"/>
                <a:sym typeface="Nunito Medium"/>
              </a:rPr>
              <a:t>Setting up the right environment for model deployment.</a:t>
            </a:r>
            <a:endParaRPr i="0" sz="1100" u="none" cap="none" strike="noStrike">
              <a:solidFill>
                <a:schemeClr val="dk1"/>
              </a:solidFill>
              <a:latin typeface="Nunito Medium"/>
              <a:ea typeface="Nunito Medium"/>
              <a:cs typeface="Nunito Medium"/>
              <a:sym typeface="Nunito Medium"/>
            </a:endParaRPr>
          </a:p>
          <a:p>
            <a:pPr indent="-298450" lvl="0" marL="457200" marR="0" rtl="0" algn="l">
              <a:lnSpc>
                <a:spcPct val="115000"/>
              </a:lnSpc>
              <a:spcBef>
                <a:spcPts val="0"/>
              </a:spcBef>
              <a:spcAft>
                <a:spcPts val="0"/>
              </a:spcAft>
              <a:buClr>
                <a:schemeClr val="dk1"/>
              </a:buClr>
              <a:buSzPts val="1100"/>
              <a:buFont typeface="Arial"/>
              <a:buChar char="●"/>
            </a:pPr>
            <a:r>
              <a:rPr b="1" i="0" lang="en-GB" sz="1100" u="none" cap="none" strike="noStrike">
                <a:solidFill>
                  <a:schemeClr val="accent5"/>
                </a:solidFill>
                <a:latin typeface="Nunito"/>
                <a:ea typeface="Nunito"/>
                <a:cs typeface="Nunito"/>
                <a:sym typeface="Nunito"/>
              </a:rPr>
              <a:t>Integration: </a:t>
            </a:r>
            <a:r>
              <a:rPr i="0" lang="en-GB" sz="1100" u="none" cap="none" strike="noStrike">
                <a:solidFill>
                  <a:schemeClr val="dk1"/>
                </a:solidFill>
                <a:latin typeface="Nunito Medium"/>
                <a:ea typeface="Nunito Medium"/>
                <a:cs typeface="Nunito Medium"/>
                <a:sym typeface="Nunito Medium"/>
              </a:rPr>
              <a:t>Seamlessly integrating the model with existing systems and applications.</a:t>
            </a:r>
            <a:endParaRPr i="0" sz="1100" u="none" cap="none" strike="noStrike">
              <a:solidFill>
                <a:schemeClr val="dk1"/>
              </a:solidFill>
              <a:latin typeface="Nunito Medium"/>
              <a:ea typeface="Nunito Medium"/>
              <a:cs typeface="Nunito Medium"/>
              <a:sym typeface="Nunito Medium"/>
            </a:endParaRPr>
          </a:p>
        </p:txBody>
      </p:sp>
      <p:pic>
        <p:nvPicPr>
          <p:cNvPr id="121" name="Google Shape;121;p28"/>
          <p:cNvPicPr preferRelativeResize="0"/>
          <p:nvPr/>
        </p:nvPicPr>
        <p:blipFill rotWithShape="1">
          <a:blip r:embed="rId3">
            <a:alphaModFix/>
          </a:blip>
          <a:srcRect b="0" l="0" r="0" t="0"/>
          <a:stretch/>
        </p:blipFill>
        <p:spPr>
          <a:xfrm>
            <a:off x="950800" y="1102127"/>
            <a:ext cx="6993577" cy="40413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9"/>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Benefits of Deploying ML Models</a:t>
            </a:r>
            <a:endParaRPr b="1">
              <a:latin typeface="Nunito"/>
              <a:ea typeface="Nunito"/>
              <a:cs typeface="Nunito"/>
              <a:sym typeface="Nunito"/>
            </a:endParaRPr>
          </a:p>
        </p:txBody>
      </p:sp>
      <p:sp>
        <p:nvSpPr>
          <p:cNvPr id="127" name="Google Shape;127;p29"/>
          <p:cNvSpPr txBox="1"/>
          <p:nvPr/>
        </p:nvSpPr>
        <p:spPr>
          <a:xfrm>
            <a:off x="254200" y="609600"/>
            <a:ext cx="8560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200"/>
              <a:buFont typeface="Arial"/>
              <a:buNone/>
            </a:pPr>
            <a:r>
              <a:rPr b="1" lang="en-GB">
                <a:solidFill>
                  <a:schemeClr val="accent5"/>
                </a:solidFill>
                <a:latin typeface="Nunito"/>
                <a:ea typeface="Nunito"/>
                <a:cs typeface="Nunito"/>
                <a:sym typeface="Nunito"/>
              </a:rPr>
              <a:t>Focus on new models</a:t>
            </a:r>
            <a:r>
              <a:rPr lang="en-GB">
                <a:latin typeface="Nunito SemiBold"/>
                <a:ea typeface="Nunito SemiBold"/>
                <a:cs typeface="Nunito SemiBold"/>
                <a:sym typeface="Nunito SemiBold"/>
              </a:rPr>
              <a:t>, not maintaining existing models ||</a:t>
            </a:r>
            <a:r>
              <a:rPr lang="en-GB">
                <a:latin typeface="Nunito SemiBold"/>
                <a:ea typeface="Nunito SemiBold"/>
                <a:cs typeface="Nunito SemiBold"/>
                <a:sym typeface="Nunito SemiBold"/>
              </a:rPr>
              <a:t> </a:t>
            </a:r>
            <a:r>
              <a:rPr b="1" lang="en-GB">
                <a:solidFill>
                  <a:schemeClr val="accent5"/>
                </a:solidFill>
                <a:latin typeface="Nunito"/>
                <a:ea typeface="Nunito"/>
                <a:cs typeface="Nunito"/>
                <a:sym typeface="Nunito"/>
              </a:rPr>
              <a:t>Prevention</a:t>
            </a:r>
            <a:r>
              <a:rPr b="1" lang="en-GB">
                <a:latin typeface="Nunito"/>
                <a:ea typeface="Nunito"/>
                <a:cs typeface="Nunito"/>
                <a:sym typeface="Nunito"/>
              </a:rPr>
              <a:t> </a:t>
            </a:r>
            <a:r>
              <a:rPr lang="en-GB">
                <a:latin typeface="Nunito SemiBold"/>
                <a:ea typeface="Nunito SemiBold"/>
                <a:cs typeface="Nunito SemiBold"/>
                <a:sym typeface="Nunito SemiBold"/>
              </a:rPr>
              <a:t>of bugs || </a:t>
            </a:r>
            <a:r>
              <a:rPr b="1" lang="en-GB">
                <a:solidFill>
                  <a:schemeClr val="accent5"/>
                </a:solidFill>
                <a:latin typeface="Nunito"/>
                <a:ea typeface="Nunito"/>
                <a:cs typeface="Nunito"/>
                <a:sym typeface="Nunito"/>
              </a:rPr>
              <a:t>Creation </a:t>
            </a:r>
            <a:r>
              <a:rPr lang="en-GB">
                <a:latin typeface="Nunito SemiBold"/>
                <a:ea typeface="Nunito SemiBold"/>
                <a:cs typeface="Nunito SemiBold"/>
                <a:sym typeface="Nunito SemiBold"/>
              </a:rPr>
              <a:t>of records for debugging and reproducing results || </a:t>
            </a:r>
            <a:r>
              <a:rPr b="1" lang="en-GB">
                <a:solidFill>
                  <a:schemeClr val="accent5"/>
                </a:solidFill>
                <a:latin typeface="Nunito"/>
                <a:ea typeface="Nunito"/>
                <a:cs typeface="Nunito"/>
                <a:sym typeface="Nunito"/>
              </a:rPr>
              <a:t>Standardization |</a:t>
            </a:r>
            <a:r>
              <a:rPr lang="en-GB">
                <a:latin typeface="Nunito SemiBold"/>
                <a:ea typeface="Nunito SemiBold"/>
                <a:cs typeface="Nunito SemiBold"/>
                <a:sym typeface="Nunito SemiBold"/>
              </a:rPr>
              <a:t>| </a:t>
            </a:r>
            <a:r>
              <a:rPr b="1" lang="en-GB">
                <a:solidFill>
                  <a:schemeClr val="accent5"/>
                </a:solidFill>
                <a:latin typeface="Nunito"/>
                <a:ea typeface="Nunito"/>
                <a:cs typeface="Nunito"/>
                <a:sym typeface="Nunito"/>
              </a:rPr>
              <a:t>Allows models</a:t>
            </a:r>
            <a:r>
              <a:rPr lang="en-GB">
                <a:latin typeface="Nunito SemiBold"/>
                <a:ea typeface="Nunito SemiBold"/>
                <a:cs typeface="Nunito SemiBold"/>
                <a:sym typeface="Nunito SemiBold"/>
              </a:rPr>
              <a:t> to handle real-time data and large user bases.</a:t>
            </a:r>
            <a:endParaRPr>
              <a:latin typeface="Nunito SemiBold"/>
              <a:ea typeface="Nunito SemiBold"/>
              <a:cs typeface="Nunito SemiBold"/>
              <a:sym typeface="Nunito SemiBold"/>
            </a:endParaRPr>
          </a:p>
        </p:txBody>
      </p:sp>
      <p:pic>
        <p:nvPicPr>
          <p:cNvPr id="128" name="Google Shape;128;p29"/>
          <p:cNvPicPr preferRelativeResize="0"/>
          <p:nvPr/>
        </p:nvPicPr>
        <p:blipFill rotWithShape="1">
          <a:blip r:embed="rId3">
            <a:alphaModFix/>
          </a:blip>
          <a:srcRect b="0" l="0" r="0" t="0"/>
          <a:stretch/>
        </p:blipFill>
        <p:spPr>
          <a:xfrm>
            <a:off x="186550" y="1417575"/>
            <a:ext cx="8770898" cy="3725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30"/>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Challenges in ML Deployment</a:t>
            </a:r>
            <a:endParaRPr b="1">
              <a:latin typeface="Nunito"/>
              <a:ea typeface="Nunito"/>
              <a:cs typeface="Nunito"/>
              <a:sym typeface="Nunito"/>
            </a:endParaRPr>
          </a:p>
        </p:txBody>
      </p:sp>
      <p:sp>
        <p:nvSpPr>
          <p:cNvPr id="134" name="Google Shape;134;p30"/>
          <p:cNvSpPr txBox="1"/>
          <p:nvPr/>
        </p:nvSpPr>
        <p:spPr>
          <a:xfrm>
            <a:off x="119675" y="3815975"/>
            <a:ext cx="45081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i="1" lang="en-GB" sz="1000" u="none" cap="none" strike="noStrike">
                <a:solidFill>
                  <a:schemeClr val="dk1"/>
                </a:solidFill>
                <a:highlight>
                  <a:srgbClr val="FFFFFF"/>
                </a:highlight>
                <a:latin typeface="Nunito"/>
                <a:ea typeface="Nunito"/>
                <a:cs typeface="Nunito"/>
                <a:sym typeface="Nunito"/>
              </a:rPr>
              <a:t>As per </a:t>
            </a:r>
            <a:r>
              <a:rPr i="1" lang="en-GB" sz="1000" u="none" cap="none" strike="noStrike">
                <a:solidFill>
                  <a:schemeClr val="hlink"/>
                </a:solidFill>
                <a:highlight>
                  <a:srgbClr val="FFFFFF"/>
                </a:highlight>
                <a:uFill>
                  <a:noFill/>
                </a:uFill>
                <a:latin typeface="Nunito"/>
                <a:ea typeface="Nunito"/>
                <a:cs typeface="Nunito"/>
                <a:sym typeface="Nunito"/>
                <a:hlinkClick r:id="rId3"/>
              </a:rPr>
              <a:t>research</a:t>
            </a:r>
            <a:r>
              <a:rPr i="1" lang="en-GB" sz="1000" u="none" cap="none" strike="noStrike">
                <a:solidFill>
                  <a:schemeClr val="dk1"/>
                </a:solidFill>
                <a:highlight>
                  <a:srgbClr val="FFFFFF"/>
                </a:highlight>
                <a:latin typeface="Nunito"/>
                <a:ea typeface="Nunito"/>
                <a:cs typeface="Nunito"/>
                <a:sym typeface="Nunito"/>
              </a:rPr>
              <a:t>, only 13% of ML models ever make it to production. This is a huge gap, considering the possibilities that AI model deployment can bring to the organization.</a:t>
            </a:r>
            <a:endParaRPr i="1" sz="1000" u="none" cap="none" strike="noStrike">
              <a:solidFill>
                <a:srgbClr val="000000"/>
              </a:solidFill>
              <a:latin typeface="Nunito"/>
              <a:ea typeface="Nunito"/>
              <a:cs typeface="Nunito"/>
              <a:sym typeface="Nunito"/>
            </a:endParaRPr>
          </a:p>
        </p:txBody>
      </p:sp>
      <p:sp>
        <p:nvSpPr>
          <p:cNvPr id="135" name="Google Shape;135;p30"/>
          <p:cNvSpPr txBox="1"/>
          <p:nvPr/>
        </p:nvSpPr>
        <p:spPr>
          <a:xfrm>
            <a:off x="6038300" y="663050"/>
            <a:ext cx="3000000" cy="4465200"/>
          </a:xfrm>
          <a:prstGeom prst="rect">
            <a:avLst/>
          </a:prstGeom>
          <a:noFill/>
          <a:ln>
            <a:noFill/>
          </a:ln>
        </p:spPr>
        <p:txBody>
          <a:bodyPr anchorCtr="0" anchor="t" bIns="91425" lIns="91425" spcFirstLastPara="1" rIns="91425" wrap="square" tIns="91425">
            <a:spAutoFit/>
          </a:bodyPr>
          <a:lstStyle/>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Data Management: </a:t>
            </a:r>
            <a:r>
              <a:rPr i="0" lang="en-GB" sz="900" u="none" cap="none" strike="noStrike">
                <a:solidFill>
                  <a:schemeClr val="dk1"/>
                </a:solidFill>
                <a:highlight>
                  <a:srgbClr val="FFFFFF"/>
                </a:highlight>
                <a:latin typeface="Nunito SemiBold"/>
                <a:ea typeface="Nunito SemiBold"/>
                <a:cs typeface="Nunito SemiBold"/>
                <a:sym typeface="Nunito SemiBold"/>
              </a:rPr>
              <a:t>Making sure the model gets the right kind of data.</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Model Scalability and Performance: </a:t>
            </a:r>
            <a:r>
              <a:rPr i="0" lang="en-GB" sz="900" u="none" cap="none" strike="noStrike">
                <a:solidFill>
                  <a:schemeClr val="dk1"/>
                </a:solidFill>
                <a:highlight>
                  <a:srgbClr val="FFFFFF"/>
                </a:highlight>
                <a:latin typeface="Nunito SemiBold"/>
                <a:ea typeface="Nunito SemiBold"/>
                <a:cs typeface="Nunito SemiBold"/>
                <a:sym typeface="Nunito SemiBold"/>
              </a:rPr>
              <a:t>Ensuring that their model can effectively scale as it keeps adding more complex information.</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Integration with Existing Systems: </a:t>
            </a:r>
            <a:r>
              <a:rPr i="0" lang="en-GB" sz="900" u="none" cap="none" strike="noStrike">
                <a:solidFill>
                  <a:schemeClr val="dk1"/>
                </a:solidFill>
                <a:highlight>
                  <a:srgbClr val="FFFFFF"/>
                </a:highlight>
                <a:latin typeface="Nunito SemiBold"/>
                <a:ea typeface="Nunito SemiBold"/>
                <a:cs typeface="Nunito SemiBold"/>
                <a:sym typeface="Nunito SemiBold"/>
              </a:rPr>
              <a:t>Fitting the model into current computers and software.</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Monitoring and Maintenance:</a:t>
            </a:r>
            <a:r>
              <a:rPr b="1" i="0" lang="en-GB" sz="900" u="none" cap="none" strike="noStrike">
                <a:solidFill>
                  <a:schemeClr val="dk1"/>
                </a:solidFill>
                <a:highlight>
                  <a:srgbClr val="FFFFFF"/>
                </a:highlight>
                <a:latin typeface="Nunito"/>
                <a:ea typeface="Nunito"/>
                <a:cs typeface="Nunito"/>
                <a:sym typeface="Nunito"/>
              </a:rPr>
              <a:t> </a:t>
            </a:r>
            <a:r>
              <a:rPr i="0" lang="en-GB" sz="900" u="none" cap="none" strike="noStrike">
                <a:solidFill>
                  <a:schemeClr val="dk1"/>
                </a:solidFill>
                <a:highlight>
                  <a:srgbClr val="FFFFFF"/>
                </a:highlight>
                <a:latin typeface="Nunito SemiBold"/>
                <a:ea typeface="Nunito SemiBold"/>
                <a:cs typeface="Nunito SemiBold"/>
                <a:sym typeface="Nunito SemiBold"/>
              </a:rPr>
              <a:t>Watching and fixing the model over time.</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Security and Privacy:</a:t>
            </a:r>
            <a:r>
              <a:rPr b="1" i="0" lang="en-GB" sz="900" u="none" cap="none" strike="noStrike">
                <a:solidFill>
                  <a:schemeClr val="dk1"/>
                </a:solidFill>
                <a:highlight>
                  <a:srgbClr val="FFFFFF"/>
                </a:highlight>
                <a:latin typeface="Nunito"/>
                <a:ea typeface="Nunito"/>
                <a:cs typeface="Nunito"/>
                <a:sym typeface="Nunito"/>
              </a:rPr>
              <a:t> </a:t>
            </a:r>
            <a:r>
              <a:rPr i="0" lang="en-GB" sz="900" u="none" cap="none" strike="noStrike">
                <a:solidFill>
                  <a:schemeClr val="dk1"/>
                </a:solidFill>
                <a:highlight>
                  <a:srgbClr val="FFFFFF"/>
                </a:highlight>
                <a:latin typeface="Nunito SemiBold"/>
                <a:ea typeface="Nunito SemiBold"/>
                <a:cs typeface="Nunito SemiBold"/>
                <a:sym typeface="Nunito SemiBold"/>
              </a:rPr>
              <a:t>Protecting data and keeping it private.</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Resource Management:</a:t>
            </a:r>
            <a:r>
              <a:rPr b="1" i="0" lang="en-GB" sz="900" u="none" cap="none" strike="noStrike">
                <a:solidFill>
                  <a:schemeClr val="dk1"/>
                </a:solidFill>
                <a:highlight>
                  <a:srgbClr val="FFFFFF"/>
                </a:highlight>
                <a:latin typeface="Nunito"/>
                <a:ea typeface="Nunito"/>
                <a:cs typeface="Nunito"/>
                <a:sym typeface="Nunito"/>
              </a:rPr>
              <a:t> </a:t>
            </a:r>
            <a:r>
              <a:rPr i="0" lang="en-GB" sz="900" u="none" cap="none" strike="noStrike">
                <a:solidFill>
                  <a:schemeClr val="dk1"/>
                </a:solidFill>
                <a:highlight>
                  <a:srgbClr val="FFFFFF"/>
                </a:highlight>
                <a:latin typeface="Nunito SemiBold"/>
                <a:ea typeface="Nunito SemiBold"/>
                <a:cs typeface="Nunito SemiBold"/>
                <a:sym typeface="Nunito SemiBold"/>
              </a:rPr>
              <a:t>Using computer resources like memory and power wisely.</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Versioning and Model Management: </a:t>
            </a:r>
            <a:r>
              <a:rPr i="0" lang="en-GB" sz="900" u="none" cap="none" strike="noStrike">
                <a:solidFill>
                  <a:schemeClr val="dk1"/>
                </a:solidFill>
                <a:highlight>
                  <a:srgbClr val="FFFFFF"/>
                </a:highlight>
                <a:latin typeface="Nunito SemiBold"/>
                <a:ea typeface="Nunito SemiBold"/>
                <a:cs typeface="Nunito SemiBold"/>
                <a:sym typeface="Nunito SemiBold"/>
              </a:rPr>
              <a:t>Keeping track of different versions of the model.</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Regulatory Compliance:</a:t>
            </a:r>
            <a:r>
              <a:rPr i="0" lang="en-GB" sz="900" u="none" cap="none" strike="noStrike">
                <a:solidFill>
                  <a:schemeClr val="accent5"/>
                </a:solidFill>
                <a:highlight>
                  <a:srgbClr val="FFFFFF"/>
                </a:highlight>
                <a:latin typeface="Nunito SemiBold"/>
                <a:ea typeface="Nunito SemiBold"/>
                <a:cs typeface="Nunito SemiBold"/>
                <a:sym typeface="Nunito SemiBold"/>
              </a:rPr>
              <a:t> </a:t>
            </a:r>
            <a:r>
              <a:rPr i="0" lang="en-GB" sz="900" u="none" cap="none" strike="noStrike">
                <a:solidFill>
                  <a:schemeClr val="dk1"/>
                </a:solidFill>
                <a:highlight>
                  <a:srgbClr val="FFFFFF"/>
                </a:highlight>
                <a:latin typeface="Nunito SemiBold"/>
                <a:ea typeface="Nunito SemiBold"/>
                <a:cs typeface="Nunito SemiBold"/>
                <a:sym typeface="Nunito SemiBold"/>
              </a:rPr>
              <a:t>Making sure the model follows the laws, rules, and regulations.</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User Acceptance and Trust: </a:t>
            </a:r>
            <a:r>
              <a:rPr i="0" lang="en-GB" sz="900" u="none" cap="none" strike="noStrike">
                <a:solidFill>
                  <a:schemeClr val="dk1"/>
                </a:solidFill>
                <a:highlight>
                  <a:srgbClr val="FFFFFF"/>
                </a:highlight>
                <a:latin typeface="Nunito SemiBold"/>
                <a:ea typeface="Nunito SemiBold"/>
                <a:cs typeface="Nunito SemiBold"/>
                <a:sym typeface="Nunito SemiBold"/>
              </a:rPr>
              <a:t>Getting people to trust and accept the model.</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Explainability and Transparency: </a:t>
            </a:r>
            <a:r>
              <a:rPr i="0" lang="en-GB" sz="900" u="none" cap="none" strike="noStrike">
                <a:solidFill>
                  <a:schemeClr val="dk1"/>
                </a:solidFill>
                <a:highlight>
                  <a:srgbClr val="FFFFFF"/>
                </a:highlight>
                <a:latin typeface="Nunito SemiBold"/>
                <a:ea typeface="Nunito SemiBold"/>
                <a:cs typeface="Nunito SemiBold"/>
                <a:sym typeface="Nunito SemiBold"/>
              </a:rPr>
              <a:t>Being able to explain how the model works.</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Cost Management: </a:t>
            </a:r>
            <a:r>
              <a:rPr i="0" lang="en-GB" sz="900" u="none" cap="none" strike="noStrike">
                <a:solidFill>
                  <a:schemeClr val="dk1"/>
                </a:solidFill>
                <a:highlight>
                  <a:srgbClr val="FFFFFF"/>
                </a:highlight>
                <a:latin typeface="Nunito SemiBold"/>
                <a:ea typeface="Nunito SemiBold"/>
                <a:cs typeface="Nunito SemiBold"/>
                <a:sym typeface="Nunito SemiBold"/>
              </a:rPr>
              <a:t>Managing how much it costs to use the model.</a:t>
            </a:r>
            <a:endParaRPr i="0" sz="900" u="none" cap="none" strike="noStrike">
              <a:solidFill>
                <a:schemeClr val="dk1"/>
              </a:solidFill>
              <a:highlight>
                <a:srgbClr val="FFFFFF"/>
              </a:highlight>
              <a:latin typeface="Nunito SemiBold"/>
              <a:ea typeface="Nunito SemiBold"/>
              <a:cs typeface="Nunito SemiBold"/>
              <a:sym typeface="Nunito SemiBold"/>
            </a:endParaRPr>
          </a:p>
        </p:txBody>
      </p:sp>
      <p:pic>
        <p:nvPicPr>
          <p:cNvPr id="136" name="Google Shape;136;p30"/>
          <p:cNvPicPr preferRelativeResize="0"/>
          <p:nvPr/>
        </p:nvPicPr>
        <p:blipFill rotWithShape="1">
          <a:blip r:embed="rId4">
            <a:alphaModFix/>
          </a:blip>
          <a:srcRect b="0" l="0" r="0" t="0"/>
          <a:stretch/>
        </p:blipFill>
        <p:spPr>
          <a:xfrm>
            <a:off x="227150" y="805975"/>
            <a:ext cx="5975251" cy="2716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31"/>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Data and Model Management</a:t>
            </a:r>
            <a:endParaRPr b="1">
              <a:latin typeface="Nunito"/>
              <a:ea typeface="Nunito"/>
              <a:cs typeface="Nunito"/>
              <a:sym typeface="Nunito"/>
            </a:endParaRPr>
          </a:p>
        </p:txBody>
      </p:sp>
      <p:sp>
        <p:nvSpPr>
          <p:cNvPr id="142" name="Google Shape;142;p31"/>
          <p:cNvSpPr txBox="1"/>
          <p:nvPr/>
        </p:nvSpPr>
        <p:spPr>
          <a:xfrm>
            <a:off x="276600" y="1114800"/>
            <a:ext cx="62649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Data Pipelines: </a:t>
            </a:r>
            <a:r>
              <a:rPr i="0" lang="en-GB" sz="1100" u="none" cap="none" strike="noStrike">
                <a:solidFill>
                  <a:schemeClr val="dk1"/>
                </a:solidFill>
                <a:latin typeface="Nunito Medium"/>
                <a:ea typeface="Nunito Medium"/>
                <a:cs typeface="Nunito Medium"/>
                <a:sym typeface="Nunito Medium"/>
              </a:rPr>
              <a:t>Building and maintaining data pipelines for continuous data flow.</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Model Versioning: </a:t>
            </a:r>
            <a:r>
              <a:rPr i="0" lang="en-GB" sz="1100" u="none" cap="none" strike="noStrike">
                <a:solidFill>
                  <a:schemeClr val="dk1"/>
                </a:solidFill>
                <a:latin typeface="Nunito Medium"/>
                <a:ea typeface="Nunito Medium"/>
                <a:cs typeface="Nunito Medium"/>
                <a:sym typeface="Nunito Medium"/>
              </a:rPr>
              <a:t>Tracking and managing different versions of models.</a:t>
            </a:r>
            <a:endParaRPr i="0" sz="1100" u="none" cap="none" strike="noStrike">
              <a:solidFill>
                <a:schemeClr val="dk1"/>
              </a:solidFill>
              <a:latin typeface="Nunito Medium"/>
              <a:ea typeface="Nunito Medium"/>
              <a:cs typeface="Nunito Medium"/>
              <a:sym typeface="Nunito Medium"/>
            </a:endParaRPr>
          </a:p>
        </p:txBody>
      </p:sp>
      <p:pic>
        <p:nvPicPr>
          <p:cNvPr id="143" name="Google Shape;143;p31"/>
          <p:cNvPicPr preferRelativeResize="0"/>
          <p:nvPr/>
        </p:nvPicPr>
        <p:blipFill rotWithShape="1">
          <a:blip r:embed="rId3">
            <a:alphaModFix/>
          </a:blip>
          <a:srcRect b="0" l="0" r="0" t="0"/>
          <a:stretch/>
        </p:blipFill>
        <p:spPr>
          <a:xfrm>
            <a:off x="7543125" y="1259175"/>
            <a:ext cx="1289501" cy="967127"/>
          </a:xfrm>
          <a:prstGeom prst="rect">
            <a:avLst/>
          </a:prstGeom>
          <a:noFill/>
          <a:ln>
            <a:noFill/>
          </a:ln>
        </p:spPr>
      </p:pic>
      <p:pic>
        <p:nvPicPr>
          <p:cNvPr id="144" name="Google Shape;144;p31"/>
          <p:cNvPicPr preferRelativeResize="0"/>
          <p:nvPr/>
        </p:nvPicPr>
        <p:blipFill rotWithShape="1">
          <a:blip r:embed="rId4">
            <a:alphaModFix/>
          </a:blip>
          <a:srcRect b="0" l="0" r="0" t="0"/>
          <a:stretch/>
        </p:blipFill>
        <p:spPr>
          <a:xfrm>
            <a:off x="7704311" y="2533125"/>
            <a:ext cx="967122" cy="967127"/>
          </a:xfrm>
          <a:prstGeom prst="rect">
            <a:avLst/>
          </a:prstGeom>
          <a:noFill/>
          <a:ln>
            <a:noFill/>
          </a:ln>
        </p:spPr>
      </p:pic>
      <p:pic>
        <p:nvPicPr>
          <p:cNvPr id="145" name="Google Shape;145;p31"/>
          <p:cNvPicPr preferRelativeResize="0"/>
          <p:nvPr/>
        </p:nvPicPr>
        <p:blipFill rotWithShape="1">
          <a:blip r:embed="rId5">
            <a:alphaModFix/>
          </a:blip>
          <a:srcRect b="0" l="0" r="0" t="0"/>
          <a:stretch/>
        </p:blipFill>
        <p:spPr>
          <a:xfrm>
            <a:off x="7565296" y="3674868"/>
            <a:ext cx="1245151" cy="1245158"/>
          </a:xfrm>
          <a:prstGeom prst="rect">
            <a:avLst/>
          </a:prstGeom>
          <a:noFill/>
          <a:ln>
            <a:noFill/>
          </a:ln>
        </p:spPr>
      </p:pic>
      <p:pic>
        <p:nvPicPr>
          <p:cNvPr id="146" name="Google Shape;146;p31"/>
          <p:cNvPicPr preferRelativeResize="0"/>
          <p:nvPr/>
        </p:nvPicPr>
        <p:blipFill rotWithShape="1">
          <a:blip r:embed="rId6">
            <a:alphaModFix/>
          </a:blip>
          <a:srcRect b="0" l="0" r="0" t="0"/>
          <a:stretch/>
        </p:blipFill>
        <p:spPr>
          <a:xfrm>
            <a:off x="152400" y="2017300"/>
            <a:ext cx="7014275" cy="25589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2"/>
          <p:cNvSpPr txBox="1"/>
          <p:nvPr>
            <p:ph idx="1" type="subTitle"/>
          </p:nvPr>
        </p:nvSpPr>
        <p:spPr>
          <a:xfrm>
            <a:off x="260200" y="4027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A/B Testing</a:t>
            </a:r>
            <a:endParaRPr b="1">
              <a:latin typeface="Nunito"/>
              <a:ea typeface="Nunito"/>
              <a:cs typeface="Nunito"/>
              <a:sym typeface="Nunito"/>
            </a:endParaRPr>
          </a:p>
        </p:txBody>
      </p:sp>
      <p:pic>
        <p:nvPicPr>
          <p:cNvPr id="152" name="Google Shape;152;p32"/>
          <p:cNvPicPr preferRelativeResize="0"/>
          <p:nvPr/>
        </p:nvPicPr>
        <p:blipFill>
          <a:blip r:embed="rId3">
            <a:alphaModFix/>
          </a:blip>
          <a:stretch>
            <a:fillRect/>
          </a:stretch>
        </p:blipFill>
        <p:spPr>
          <a:xfrm>
            <a:off x="4313650" y="1280700"/>
            <a:ext cx="4703475" cy="2838900"/>
          </a:xfrm>
          <a:prstGeom prst="rect">
            <a:avLst/>
          </a:prstGeom>
          <a:noFill/>
          <a:ln>
            <a:noFill/>
          </a:ln>
        </p:spPr>
      </p:pic>
      <p:sp>
        <p:nvSpPr>
          <p:cNvPr id="153" name="Google Shape;153;p32"/>
          <p:cNvSpPr txBox="1"/>
          <p:nvPr/>
        </p:nvSpPr>
        <p:spPr>
          <a:xfrm>
            <a:off x="260200" y="1408650"/>
            <a:ext cx="3926400" cy="31401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Font typeface="Nunito Medium"/>
              <a:buChar char="➔"/>
            </a:pPr>
            <a:r>
              <a:rPr b="1" lang="en-GB" sz="1200">
                <a:solidFill>
                  <a:schemeClr val="accent5"/>
                </a:solidFill>
                <a:latin typeface="Nunito"/>
                <a:ea typeface="Nunito"/>
                <a:cs typeface="Nunito"/>
                <a:sym typeface="Nunito"/>
              </a:rPr>
              <a:t>Objective Comparison: </a:t>
            </a:r>
            <a:r>
              <a:rPr lang="en-GB" sz="1200">
                <a:solidFill>
                  <a:schemeClr val="dk1"/>
                </a:solidFill>
                <a:latin typeface="Nunito Medium"/>
                <a:ea typeface="Nunito Medium"/>
                <a:cs typeface="Nunito Medium"/>
                <a:sym typeface="Nunito Medium"/>
              </a:rPr>
              <a:t>A/B testing allows for an objective comparison of two model versions to determine which performs better based on specific metrics.</a:t>
            </a:r>
            <a:endParaRPr sz="1200">
              <a:solidFill>
                <a:schemeClr val="dk1"/>
              </a:solidFill>
              <a:latin typeface="Nunito Medium"/>
              <a:ea typeface="Nunito Medium"/>
              <a:cs typeface="Nunito Medium"/>
              <a:sym typeface="Nunito Medium"/>
            </a:endParaRPr>
          </a:p>
          <a:p>
            <a:pPr indent="0" lvl="0" marL="457200" rtl="0" algn="l">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rtl="0" algn="l">
              <a:spcBef>
                <a:spcPts val="0"/>
              </a:spcBef>
              <a:spcAft>
                <a:spcPts val="0"/>
              </a:spcAft>
              <a:buClr>
                <a:schemeClr val="dk1"/>
              </a:buClr>
              <a:buSzPts val="1200"/>
              <a:buFont typeface="Nunito Medium"/>
              <a:buChar char="➔"/>
            </a:pPr>
            <a:r>
              <a:rPr b="1" lang="en-GB" sz="1200">
                <a:solidFill>
                  <a:schemeClr val="accent5"/>
                </a:solidFill>
                <a:latin typeface="Nunito"/>
                <a:ea typeface="Nunito"/>
                <a:cs typeface="Nunito"/>
                <a:sym typeface="Nunito"/>
              </a:rPr>
              <a:t>Real-World Application: </a:t>
            </a:r>
            <a:r>
              <a:rPr lang="en-GB" sz="1200">
                <a:solidFill>
                  <a:schemeClr val="dk1"/>
                </a:solidFill>
                <a:latin typeface="Nunito Medium"/>
                <a:ea typeface="Nunito Medium"/>
                <a:cs typeface="Nunito Medium"/>
                <a:sym typeface="Nunito Medium"/>
              </a:rPr>
              <a:t>It is widely used to optimize user experiences, such as testing different recommendation systems or ad strategies to enhance engagement or conversion rates.</a:t>
            </a:r>
            <a:endParaRPr sz="1200">
              <a:solidFill>
                <a:schemeClr val="dk1"/>
              </a:solidFill>
              <a:latin typeface="Nunito Medium"/>
              <a:ea typeface="Nunito Medium"/>
              <a:cs typeface="Nunito Medium"/>
              <a:sym typeface="Nunito Medium"/>
            </a:endParaRPr>
          </a:p>
          <a:p>
            <a:pPr indent="0" lvl="0" marL="457200" rtl="0" algn="l">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rtl="0" algn="l">
              <a:spcBef>
                <a:spcPts val="0"/>
              </a:spcBef>
              <a:spcAft>
                <a:spcPts val="0"/>
              </a:spcAft>
              <a:buClr>
                <a:schemeClr val="dk1"/>
              </a:buClr>
              <a:buSzPts val="1200"/>
              <a:buFont typeface="Nunito Medium"/>
              <a:buChar char="➔"/>
            </a:pPr>
            <a:r>
              <a:rPr b="1" lang="en-GB" sz="1200">
                <a:solidFill>
                  <a:schemeClr val="accent5"/>
                </a:solidFill>
                <a:latin typeface="Nunito"/>
                <a:ea typeface="Nunito"/>
                <a:cs typeface="Nunito"/>
                <a:sym typeface="Nunito"/>
              </a:rPr>
              <a:t>Statistical Significance:</a:t>
            </a:r>
            <a:r>
              <a:rPr lang="en-GB" sz="1200">
                <a:solidFill>
                  <a:schemeClr val="dk1"/>
                </a:solidFill>
                <a:latin typeface="Nunito Medium"/>
                <a:ea typeface="Nunito Medium"/>
                <a:cs typeface="Nunito Medium"/>
                <a:sym typeface="Nunito Medium"/>
              </a:rPr>
              <a:t> The technique ensures that performance differences are statistically significant and not due to random chance by using control and treatment groups along with statistical tests.</a:t>
            </a:r>
            <a:endParaRPr sz="1200">
              <a:solidFill>
                <a:schemeClr val="dk1"/>
              </a:solidFill>
              <a:latin typeface="Nunito Medium"/>
              <a:ea typeface="Nunito Medium"/>
              <a:cs typeface="Nunito Medium"/>
              <a:sym typeface="Nunit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3"/>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GB">
                <a:latin typeface="Nunito SemiBold"/>
                <a:ea typeface="Nunito SemiBold"/>
                <a:cs typeface="Nunito SemiBold"/>
                <a:sym typeface="Nunito SemiBold"/>
              </a:rPr>
              <a:t>Security, Compliance and Bias</a:t>
            </a:r>
            <a:endParaRPr>
              <a:latin typeface="Nunito SemiBold"/>
              <a:ea typeface="Nunito SemiBold"/>
              <a:cs typeface="Nunito SemiBold"/>
              <a:sym typeface="Nunito SemiBold"/>
            </a:endParaRPr>
          </a:p>
        </p:txBody>
      </p:sp>
      <p:sp>
        <p:nvSpPr>
          <p:cNvPr id="159" name="Google Shape;159;p33"/>
          <p:cNvSpPr txBox="1"/>
          <p:nvPr/>
        </p:nvSpPr>
        <p:spPr>
          <a:xfrm>
            <a:off x="0" y="838200"/>
            <a:ext cx="4231500" cy="374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Security: </a:t>
            </a:r>
            <a:r>
              <a:rPr i="0" lang="en-GB" sz="1100" u="none" cap="none" strike="noStrike">
                <a:solidFill>
                  <a:schemeClr val="dk1"/>
                </a:solidFill>
                <a:latin typeface="Nunito Medium"/>
                <a:ea typeface="Nunito Medium"/>
                <a:cs typeface="Nunito Medium"/>
                <a:sym typeface="Nunito Medium"/>
              </a:rPr>
              <a:t>Ensuring the security of machine learning models involves protecting sensitive data from unauthorized access and breaches through robust encryption, secure APIs, and access controls</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Compliance: </a:t>
            </a:r>
            <a:r>
              <a:rPr i="0" lang="en-GB" sz="1100" u="none" cap="none" strike="noStrike">
                <a:solidFill>
                  <a:schemeClr val="dk1"/>
                </a:solidFill>
                <a:latin typeface="Nunito Medium"/>
                <a:ea typeface="Nunito Medium"/>
                <a:cs typeface="Nunito Medium"/>
                <a:sym typeface="Nunito Medium"/>
              </a:rPr>
              <a:t>Adhering to industry regulations and standards, such as GDPR or HIPAA, is critical to ensure the legal and ethical use of data in machine learning deployments. This involves data anonymization, user consent, and regular compliance audits.</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Bias Detection: </a:t>
            </a:r>
            <a:r>
              <a:rPr i="0" lang="en-GB" sz="1100" u="none" cap="none" strike="noStrike">
                <a:solidFill>
                  <a:schemeClr val="dk1"/>
                </a:solidFill>
                <a:latin typeface="Nunito Medium"/>
                <a:ea typeface="Nunito Medium"/>
                <a:cs typeface="Nunito Medium"/>
                <a:sym typeface="Nunito Medium"/>
              </a:rPr>
              <a:t>Identifying and mitigating bias in ML models is crucial to prevent unfair and discriminatory outcomes. This involves using diverse training datasets, applying fairness-aware algorithms, and conducting bias impact assessments</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Continuous Monitoring: </a:t>
            </a:r>
            <a:r>
              <a:rPr i="0" lang="en-GB" sz="1100" u="none" cap="none" strike="noStrike">
                <a:solidFill>
                  <a:schemeClr val="dk1"/>
                </a:solidFill>
                <a:latin typeface="Nunito Medium"/>
                <a:ea typeface="Nunito Medium"/>
                <a:cs typeface="Nunito Medium"/>
                <a:sym typeface="Nunito Medium"/>
              </a:rPr>
              <a:t>Regular monitoring and updating of deployed models are essential to maintain security, compliance, and fairness. This involves real-time performance tracking, automated alerts for anomalies, and periodic model retraining.</a:t>
            </a:r>
            <a:endParaRPr i="0" sz="1100" u="none" cap="none" strike="noStrike">
              <a:solidFill>
                <a:schemeClr val="dk1"/>
              </a:solidFill>
              <a:latin typeface="Nunito Medium"/>
              <a:ea typeface="Nunito Medium"/>
              <a:cs typeface="Nunito Medium"/>
              <a:sym typeface="Nunito Medium"/>
            </a:endParaRPr>
          </a:p>
        </p:txBody>
      </p:sp>
      <p:pic>
        <p:nvPicPr>
          <p:cNvPr id="160" name="Google Shape;160;p33"/>
          <p:cNvPicPr preferRelativeResize="0"/>
          <p:nvPr/>
        </p:nvPicPr>
        <p:blipFill rotWithShape="1">
          <a:blip r:embed="rId3">
            <a:alphaModFix/>
          </a:blip>
          <a:srcRect b="0" l="0" r="0" t="0"/>
          <a:stretch/>
        </p:blipFill>
        <p:spPr>
          <a:xfrm>
            <a:off x="4052325" y="1143250"/>
            <a:ext cx="5091677" cy="32077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